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60" r:id="rId2"/>
    <p:sldId id="256" r:id="rId3"/>
    <p:sldId id="262" r:id="rId4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62" d="100"/>
          <a:sy n="162" d="100"/>
        </p:scale>
        <p:origin x="144" y="14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1DEA8FF7-60AD-4DEE-8C79-435A21DD8895}" type="datetimeFigureOut">
              <a:rPr lang="ja-JP" altLang="en-US"/>
              <a:pPr>
                <a:defRPr/>
              </a:pPr>
              <a:t>2017/11/22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9F1976D-ED45-45CE-9081-04516BD3071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82704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97" name="Group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896897"/>
              </p:ext>
            </p:extLst>
          </p:nvPr>
        </p:nvGraphicFramePr>
        <p:xfrm>
          <a:off x="987298" y="908720"/>
          <a:ext cx="7272808" cy="5232400"/>
        </p:xfrm>
        <a:graphic>
          <a:graphicData uri="http://schemas.openxmlformats.org/drawingml/2006/table">
            <a:tbl>
              <a:tblPr/>
              <a:tblGrid>
                <a:gridCol w="2664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8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① 役員・顧問職</a:t>
                      </a:r>
                    </a:p>
                  </a:txBody>
                  <a:tcPr marL="46087" marR="46087" marT="0" marB="0"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万円以上</a:t>
                      </a:r>
                    </a:p>
                  </a:txBody>
                  <a:tcPr marL="46087" marR="46087" marT="0" marB="0"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② 株式</a:t>
                      </a:r>
                    </a:p>
                  </a:txBody>
                  <a:tcPr marL="46087" marR="46087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利益</a:t>
                      </a:r>
                      <a:r>
                        <a:rPr kumimoji="1" lang="ja-JP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万円以上</a:t>
                      </a:r>
                      <a:r>
                        <a:rPr kumimoji="1" lang="ja-JP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/</a:t>
                      </a: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全株式の</a:t>
                      </a:r>
                      <a:r>
                        <a:rPr kumimoji="1" lang="ja-JP" altLang="ja-JP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5%</a:t>
                      </a: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以上</a:t>
                      </a:r>
                    </a:p>
                  </a:txBody>
                  <a:tcPr marL="46087" marR="46087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③ 特許権使用料　</a:t>
                      </a:r>
                    </a:p>
                  </a:txBody>
                  <a:tcPr marL="46087" marR="46087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万円以上</a:t>
                      </a:r>
                    </a:p>
                  </a:txBody>
                  <a:tcPr marL="46087" marR="46087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④ 講演料等</a:t>
                      </a:r>
                    </a:p>
                  </a:txBody>
                  <a:tcPr marL="46087" marR="46087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5</a:t>
                      </a:r>
                      <a:r>
                        <a:rPr kumimoji="1" lang="ja-JP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0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万円以上</a:t>
                      </a:r>
                    </a:p>
                  </a:txBody>
                  <a:tcPr marL="46087" marR="46087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⑤ 原稿料等</a:t>
                      </a:r>
                    </a:p>
                  </a:txBody>
                  <a:tcPr marL="46087" marR="46087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5</a:t>
                      </a:r>
                      <a:r>
                        <a:rPr kumimoji="1" lang="ja-JP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0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万円以上</a:t>
                      </a:r>
                    </a:p>
                  </a:txBody>
                  <a:tcPr marL="46087" marR="46087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⑥ 研究費</a:t>
                      </a:r>
                    </a:p>
                  </a:txBody>
                  <a:tcPr marL="46087" marR="46087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1</a:t>
                      </a:r>
                      <a:r>
                        <a:rPr kumimoji="1" lang="ja-JP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00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万円以上</a:t>
                      </a:r>
                    </a:p>
                  </a:txBody>
                  <a:tcPr marL="46087" marR="46087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⑦ 奨学寄付金</a:t>
                      </a:r>
                    </a:p>
                  </a:txBody>
                  <a:tcPr marL="46087" marR="46087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1</a:t>
                      </a:r>
                      <a:r>
                        <a:rPr kumimoji="1" lang="ja-JP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00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万円以上</a:t>
                      </a:r>
                    </a:p>
                  </a:txBody>
                  <a:tcPr marL="46087" marR="46087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⑧ 寄付講座への所属</a:t>
                      </a:r>
                    </a:p>
                  </a:txBody>
                  <a:tcPr marL="46087" marR="46087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1</a:t>
                      </a:r>
                      <a:r>
                        <a:rPr kumimoji="1" lang="ja-JP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00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万円以上</a:t>
                      </a:r>
                    </a:p>
                  </a:txBody>
                  <a:tcPr marL="46087" marR="46087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⑨ その他の報酬</a:t>
                      </a:r>
                    </a:p>
                  </a:txBody>
                  <a:tcPr marL="46087" marR="46087" marT="0" marB="0"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5</a:t>
                      </a: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万円以上</a:t>
                      </a:r>
                    </a:p>
                  </a:txBody>
                  <a:tcPr marL="46087" marR="46087" marT="0" marB="0"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119" name="Rectangle 47"/>
          <p:cNvSpPr>
            <a:spLocks noChangeArrowheads="1"/>
          </p:cNvSpPr>
          <p:nvPr/>
        </p:nvSpPr>
        <p:spPr bwMode="auto">
          <a:xfrm>
            <a:off x="959801" y="260648"/>
            <a:ext cx="72635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ja-JP" altLang="en-US" sz="2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演者の利益相反自己申告が必要となる金額（年間）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152002" y="6488668"/>
            <a:ext cx="56886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日本医学会</a:t>
            </a:r>
            <a:r>
              <a:rPr kumimoji="1"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COI</a:t>
            </a:r>
            <a:r>
              <a:rPr kumimoji="1"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管理ガイドライン（</a:t>
            </a:r>
            <a:r>
              <a:rPr kumimoji="1"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2017</a:t>
            </a:r>
            <a:r>
              <a:rPr kumimoji="1"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kumimoji="1" lang="en-US" altLang="ja-JP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1" lang="ja-JP" altLang="en-US" sz="16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月改定）に準拠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45" name="Group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1476244"/>
              </p:ext>
            </p:extLst>
          </p:nvPr>
        </p:nvGraphicFramePr>
        <p:xfrm>
          <a:off x="176212" y="824192"/>
          <a:ext cx="8858250" cy="4974090"/>
        </p:xfrm>
        <a:graphic>
          <a:graphicData uri="http://schemas.openxmlformats.org/drawingml/2006/table">
            <a:tbl>
              <a:tblPr/>
              <a:tblGrid>
                <a:gridCol w="2523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8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74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該当の状況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企業名等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40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① 役員・顧問職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あり　・　なし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40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② 株式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あり　・　なし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740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③ 特許権使用料　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あり　・　なし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740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④ 講演料等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あり　・　なし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740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⑤ 原稿料等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あり　・　なし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740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⑥ 研究費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あり　・　なし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740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⑦ 奨学寄付金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あり　・　なし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itchFamily="18" charset="0"/>
                      </a:endParaRP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740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⑧ 寄付講座への所属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あり　・　なし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itchFamily="18" charset="0"/>
                      </a:endParaRP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7409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⑨ その他の報酬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あり　・　なし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  <a:cs typeface="Times New Roman" pitchFamily="18" charset="0"/>
                        </a:rPr>
                        <a:t>　</a:t>
                      </a:r>
                    </a:p>
                  </a:txBody>
                  <a:tcPr marL="46087" marR="46087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139" name="テキスト ボックス 6"/>
          <p:cNvSpPr txBox="1">
            <a:spLocks noChangeArrowheads="1"/>
          </p:cNvSpPr>
          <p:nvPr/>
        </p:nvSpPr>
        <p:spPr bwMode="auto">
          <a:xfrm>
            <a:off x="1475656" y="116306"/>
            <a:ext cx="655272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40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演者の利益相反状態の開示</a:t>
            </a:r>
          </a:p>
        </p:txBody>
      </p:sp>
      <p:pic>
        <p:nvPicPr>
          <p:cNvPr id="4146" name="図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1" y="5798279"/>
            <a:ext cx="4174431" cy="1004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テキスト ボックス 4"/>
          <p:cNvSpPr txBox="1"/>
          <p:nvPr/>
        </p:nvSpPr>
        <p:spPr>
          <a:xfrm>
            <a:off x="179512" y="6038741"/>
            <a:ext cx="4464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日本医学会</a:t>
            </a:r>
            <a:r>
              <a:rPr kumimoji="1"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COI</a:t>
            </a:r>
            <a:r>
              <a:rPr kumimoji="1"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管理ガイドライン（</a:t>
            </a:r>
            <a:r>
              <a:rPr kumimoji="1"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2017</a:t>
            </a:r>
            <a:r>
              <a:rPr kumimoji="1"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</a:t>
            </a:r>
            <a:r>
              <a:rPr kumimoji="1" lang="en-US" altLang="ja-JP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1" lang="ja-JP" altLang="en-US" sz="14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月改定）に準拠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テキスト ボックス 4"/>
          <p:cNvSpPr txBox="1">
            <a:spLocks noChangeArrowheads="1"/>
          </p:cNvSpPr>
          <p:nvPr/>
        </p:nvSpPr>
        <p:spPr bwMode="auto">
          <a:xfrm>
            <a:off x="490538" y="2708920"/>
            <a:ext cx="81645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6000" dirty="0"/>
              <a:t>すべての項目に該当なし</a:t>
            </a:r>
          </a:p>
        </p:txBody>
      </p:sp>
      <p:pic>
        <p:nvPicPr>
          <p:cNvPr id="6154" name="図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5661025"/>
            <a:ext cx="4533900" cy="109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5" name="テキスト ボックス 6"/>
          <p:cNvSpPr txBox="1">
            <a:spLocks noChangeArrowheads="1"/>
          </p:cNvSpPr>
          <p:nvPr/>
        </p:nvSpPr>
        <p:spPr bwMode="auto">
          <a:xfrm>
            <a:off x="923925" y="333375"/>
            <a:ext cx="634019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4000" dirty="0">
                <a:latin typeface="Calibri" pitchFamily="34" charset="0"/>
              </a:rPr>
              <a:t>演者の利益相反状態の開示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167</Words>
  <Application>Microsoft Office PowerPoint</Application>
  <PresentationFormat>画面に合わせる (4:3)</PresentationFormat>
  <Paragraphs>52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ＭＳ Ｐゴシック</vt:lpstr>
      <vt:lpstr>游ゴシック</vt:lpstr>
      <vt:lpstr>Arial</vt:lpstr>
      <vt:lpstr>Calibri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Owner</dc:creator>
  <cp:lastModifiedBy>大川　有子</cp:lastModifiedBy>
  <cp:revision>24</cp:revision>
  <dcterms:created xsi:type="dcterms:W3CDTF">2009-08-26T23:44:44Z</dcterms:created>
  <dcterms:modified xsi:type="dcterms:W3CDTF">2017-11-22T04:36:30Z</dcterms:modified>
</cp:coreProperties>
</file>